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47" r:id="rId14"/>
    <p:sldId id="338" r:id="rId15"/>
    <p:sldId id="339" r:id="rId16"/>
    <p:sldId id="341" r:id="rId17"/>
    <p:sldId id="340" r:id="rId18"/>
    <p:sldId id="342" r:id="rId19"/>
    <p:sldId id="344" r:id="rId20"/>
    <p:sldId id="343" r:id="rId21"/>
    <p:sldId id="328" r:id="rId22"/>
    <p:sldId id="268" r:id="rId23"/>
    <p:sldId id="345" r:id="rId24"/>
    <p:sldId id="346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6C73A8"/>
    <a:srgbClr val="FF7C80"/>
    <a:srgbClr val="FFEF00"/>
    <a:srgbClr val="06C9A6"/>
    <a:srgbClr val="8DB7CF"/>
    <a:srgbClr val="E8D2BA"/>
    <a:srgbClr val="6EA2C7"/>
    <a:srgbClr val="016AB6"/>
    <a:srgbClr val="6E5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2D2ED-6E21-DE49-8CCF-CF2EC4C6443B}" v="5" dt="2021-08-09T14:59:58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>
        <p:scale>
          <a:sx n="77" d="100"/>
          <a:sy n="77" d="100"/>
        </p:scale>
        <p:origin x="440" y="-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06C69-20C9-49DD-BFB6-88F3210978EB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A9E-54D4-4057-8FBA-4C86DB1B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5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7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70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51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151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6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33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046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3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1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5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8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2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0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8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3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1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48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8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3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2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409.4842v1.pd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512.03385.pdf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79C803-7071-E34D-BDAD-2950FC87C349}"/>
              </a:ext>
            </a:extLst>
          </p:cNvPr>
          <p:cNvSpPr txBox="1"/>
          <p:nvPr/>
        </p:nvSpPr>
        <p:spPr>
          <a:xfrm>
            <a:off x="6906538" y="3981963"/>
            <a:ext cx="4360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CNN </a:t>
            </a:r>
            <a:r>
              <a:rPr kumimoji="1" lang="ko-Kore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세션</a:t>
            </a:r>
            <a:endParaRPr kumimoji="1" lang="en-US" altLang="ko-Kore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kumimoji="1" lang="ko-Kore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</a:t>
            </a:r>
            <a:r>
              <a:rPr kumimoji="1"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</a:t>
            </a:r>
            <a:r>
              <a:rPr kumimoji="1"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 </a:t>
            </a:r>
            <a:endParaRPr kumimoji="1" lang="ko-Kore-KR" alt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EE4D-ABF2-294A-82C3-6FCEBE5CD78A}"/>
              </a:ext>
            </a:extLst>
          </p:cNvPr>
          <p:cNvSpPr txBox="1"/>
          <p:nvPr/>
        </p:nvSpPr>
        <p:spPr>
          <a:xfrm>
            <a:off x="7821715" y="7065339"/>
            <a:ext cx="573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주제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심화모델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개요 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258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D087E8-91DF-2347-B520-C5253F8626C6}"/>
              </a:ext>
            </a:extLst>
          </p:cNvPr>
          <p:cNvSpPr txBox="1"/>
          <p:nvPr/>
        </p:nvSpPr>
        <p:spPr>
          <a:xfrm>
            <a:off x="2072999" y="117672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필기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76AC2F-DE56-C046-A1E6-9851193A0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999" y="5337294"/>
            <a:ext cx="2365997" cy="41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21C960-6FD9-3C40-8B1C-6019E91BB2D0}"/>
              </a:ext>
            </a:extLst>
          </p:cNvPr>
          <p:cNvSpPr txBox="1"/>
          <p:nvPr/>
        </p:nvSpPr>
        <p:spPr>
          <a:xfrm>
            <a:off x="2072999" y="117672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2.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ResNet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25B906-967F-D44F-85AF-09A9334A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700" y="6041797"/>
            <a:ext cx="9652000" cy="332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85E109-5B01-EB42-8078-9FF748412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999" y="2322601"/>
            <a:ext cx="6083300" cy="316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70ED5-DF8F-A840-9720-57CC911F8C87}"/>
              </a:ext>
            </a:extLst>
          </p:cNvPr>
          <p:cNvSpPr txBox="1"/>
          <p:nvPr/>
        </p:nvSpPr>
        <p:spPr>
          <a:xfrm>
            <a:off x="3221975" y="2059029"/>
            <a:ext cx="335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Bottlenet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2366D-286B-ED43-BBFE-185D0FFBFF5C}"/>
              </a:ext>
            </a:extLst>
          </p:cNvPr>
          <p:cNvSpPr txBox="1"/>
          <p:nvPr/>
        </p:nvSpPr>
        <p:spPr>
          <a:xfrm>
            <a:off x="8416396" y="2749954"/>
            <a:ext cx="3788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합성곱으로 채널방향압축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압축된 상태에서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3X3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합성곱으로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추가 특성을 추출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다시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합성곱을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사용해 채널 수를 늘려줍니다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4028E-E3CA-FB45-AD69-3D5EC499C04B}"/>
              </a:ext>
            </a:extLst>
          </p:cNvPr>
          <p:cNvSpPr txBox="1"/>
          <p:nvPr/>
        </p:nvSpPr>
        <p:spPr>
          <a:xfrm>
            <a:off x="12464797" y="2749954"/>
            <a:ext cx="3495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이렇게 함으로써 변수 수를 줄이면서도 원하는 갯수의 특성을 뽑을 수 있다고 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94B25A-EDA9-6F4E-8FF9-1B4B8982B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999" y="5871077"/>
            <a:ext cx="1959563" cy="3397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C8952-592C-4E43-812C-AAA589F3A4CB}"/>
              </a:ext>
            </a:extLst>
          </p:cNvPr>
          <p:cNvSpPr txBox="1"/>
          <p:nvPr/>
        </p:nvSpPr>
        <p:spPr>
          <a:xfrm>
            <a:off x="4005109" y="5798554"/>
            <a:ext cx="2572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점선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이전 단계의 특성 지도의 크기가 가로세로 방향으로 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½</a:t>
            </a:r>
            <a:r>
              <a:rPr kumimoji="1"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됩니다</a:t>
            </a:r>
            <a:r>
              <a:rPr kumimoji="1" lang="en-US" altLang="ko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4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0EB686-4D27-684E-AED7-907ED464EA2F}"/>
              </a:ext>
            </a:extLst>
          </p:cNvPr>
          <p:cNvSpPr txBox="1"/>
          <p:nvPr/>
        </p:nvSpPr>
        <p:spPr>
          <a:xfrm>
            <a:off x="2072999" y="117672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2.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ResNet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B98C6-017D-0147-BC95-E4F3AB063369}"/>
              </a:ext>
            </a:extLst>
          </p:cNvPr>
          <p:cNvSpPr txBox="1"/>
          <p:nvPr/>
        </p:nvSpPr>
        <p:spPr>
          <a:xfrm>
            <a:off x="2043971" y="2460001"/>
            <a:ext cx="3243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 사용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52B113-C36F-7B4A-80B7-8CE4BEA6A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83" y="992057"/>
            <a:ext cx="10210800" cy="44172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63CF9E-4401-9847-92A2-16FF0DC8C6AB}"/>
              </a:ext>
            </a:extLst>
          </p:cNvPr>
          <p:cNvSpPr/>
          <p:nvPr/>
        </p:nvSpPr>
        <p:spPr>
          <a:xfrm>
            <a:off x="11171972" y="5377873"/>
            <a:ext cx="47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https://pytorch.org/hub/pytorch_vision_resnet/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E571950-2DE8-F64E-8B6F-BBF2209F1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7" y="5429610"/>
            <a:ext cx="7796387" cy="41354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9ECDFD-F5E2-3345-829D-A8283AA53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283" y="8477249"/>
            <a:ext cx="5842817" cy="8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69F779-7F94-9A46-A15F-695660204237}"/>
              </a:ext>
            </a:extLst>
          </p:cNvPr>
          <p:cNvSpPr txBox="1"/>
          <p:nvPr/>
        </p:nvSpPr>
        <p:spPr>
          <a:xfrm>
            <a:off x="3367697" y="7363844"/>
            <a:ext cx="1239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크고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많은 데이터를 어떻게 하면 효율적으로 처리할 수 있을까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D4119-A38E-734B-99F5-85320660E982}"/>
              </a:ext>
            </a:extLst>
          </p:cNvPr>
          <p:cNvSpPr txBox="1"/>
          <p:nvPr/>
        </p:nvSpPr>
        <p:spPr>
          <a:xfrm>
            <a:off x="6941074" y="4556104"/>
            <a:ext cx="429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간단한 복습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3752D-D9B5-7342-8931-4EDFF7D089CB}"/>
              </a:ext>
            </a:extLst>
          </p:cNvPr>
          <p:cNvSpPr txBox="1"/>
          <p:nvPr/>
        </p:nvSpPr>
        <p:spPr>
          <a:xfrm>
            <a:off x="3367697" y="8352215"/>
            <a:ext cx="1239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나머지 두 개의 모델은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accuracy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효율을 모두 잡은 모델입니다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62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D4C847-C447-7F41-8E6C-0D1BA3F6A7AB}"/>
              </a:ext>
            </a:extLst>
          </p:cNvPr>
          <p:cNvSpPr txBox="1"/>
          <p:nvPr/>
        </p:nvSpPr>
        <p:spPr>
          <a:xfrm>
            <a:off x="1844982" y="1003713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3.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ProxylessNas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2CE91F-6E77-7143-A3D9-F02F2DCAC6A1}"/>
              </a:ext>
            </a:extLst>
          </p:cNvPr>
          <p:cNvSpPr/>
          <p:nvPr/>
        </p:nvSpPr>
        <p:spPr>
          <a:xfrm>
            <a:off x="8829578" y="132451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https://arxiv.org/pdf/1812.00332.pdf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E59134-69A7-8045-A84F-D1AB46DF0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15" y="5441084"/>
            <a:ext cx="7242048" cy="2674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74FC4A-BC92-FF46-A00E-A693A5063C61}"/>
              </a:ext>
            </a:extLst>
          </p:cNvPr>
          <p:cNvSpPr txBox="1"/>
          <p:nvPr/>
        </p:nvSpPr>
        <p:spPr>
          <a:xfrm>
            <a:off x="7460403" y="1264218"/>
            <a:ext cx="1551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논문출처</a:t>
            </a:r>
            <a:r>
              <a:rPr kumimoji="1" lang="en-US" altLang="ko-Kore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endParaRPr kumimoji="1" lang="ko-Kore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594D0-8640-B144-BD14-6F0A01BE1D9F}"/>
              </a:ext>
            </a:extLst>
          </p:cNvPr>
          <p:cNvSpPr txBox="1"/>
          <p:nvPr/>
        </p:nvSpPr>
        <p:spPr>
          <a:xfrm>
            <a:off x="10009243" y="5503284"/>
            <a:ext cx="65243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ProxylessNas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는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proxy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사용하지 않고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 스스로 하드웨어와 </a:t>
            </a:r>
            <a:r>
              <a:rPr kumimoji="1" lang="en-US" altLang="ko-Kore-KR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Input_size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따라 효율적인 학습방식을 선택합니다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243A2C-856C-F843-86F8-CA765B279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1" y="8406083"/>
            <a:ext cx="12522200" cy="698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B97FB6-DEA4-BD4C-B087-EEC444E52C43}"/>
              </a:ext>
            </a:extLst>
          </p:cNvPr>
          <p:cNvSpPr txBox="1"/>
          <p:nvPr/>
        </p:nvSpPr>
        <p:spPr>
          <a:xfrm>
            <a:off x="2751131" y="3332714"/>
            <a:ext cx="1308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Proxy: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네트워크에서 다른 서버 상의 지원을 찾는 클라이언트로부터 요청을 받아 중계하는 서버를 말한다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FB44B2-7041-0249-B4EA-B12D48B17A16}"/>
              </a:ext>
            </a:extLst>
          </p:cNvPr>
          <p:cNvSpPr txBox="1"/>
          <p:nvPr/>
        </p:nvSpPr>
        <p:spPr>
          <a:xfrm>
            <a:off x="2584315" y="4312503"/>
            <a:ext cx="1288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Proxy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서버는 실제 사용자의 로컬 컴퓨터에 상주할 수도 있고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독립적인 서버로 존재할 수 있으며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인터넷 상에서 클라이언트와목적지 서버 사이 어느 곳이든 놓일 수 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7D214-9A59-534D-B375-D9007675DDA5}"/>
              </a:ext>
            </a:extLst>
          </p:cNvPr>
          <p:cNvSpPr txBox="1"/>
          <p:nvPr/>
        </p:nvSpPr>
        <p:spPr>
          <a:xfrm>
            <a:off x="1560189" y="2514950"/>
            <a:ext cx="1516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NAS: Neural Architecture Search: </a:t>
            </a:r>
            <a:r>
              <a:rPr kumimoji="1" lang="ko-Kore-KR" altLang="en-US" sz="28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강화학습 기반으로 최적의 네트워크를 찾는 방법</a:t>
            </a:r>
          </a:p>
        </p:txBody>
      </p:sp>
    </p:spTree>
    <p:extLst>
      <p:ext uri="{BB962C8B-B14F-4D97-AF65-F5344CB8AC3E}">
        <p14:creationId xmlns:p14="http://schemas.microsoft.com/office/powerpoint/2010/main" val="287242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01C386-4B6D-D041-88A6-BE51A7E2C52D}"/>
              </a:ext>
            </a:extLst>
          </p:cNvPr>
          <p:cNvSpPr txBox="1"/>
          <p:nvPr/>
        </p:nvSpPr>
        <p:spPr>
          <a:xfrm>
            <a:off x="1844982" y="1003713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3.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ProxylessNas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459C1-A44B-D14B-895F-D75CAF7C739A}"/>
              </a:ext>
            </a:extLst>
          </p:cNvPr>
          <p:cNvSpPr txBox="1"/>
          <p:nvPr/>
        </p:nvSpPr>
        <p:spPr>
          <a:xfrm>
            <a:off x="6343116" y="1311490"/>
            <a:ext cx="616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얼마나 효율적일까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14DA7-765E-214D-BA10-6FC408D0F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33" y="1881731"/>
            <a:ext cx="7242049" cy="740155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426072B-9E10-244D-9416-93F8997A5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898182"/>
            <a:ext cx="7996885" cy="37278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57C2D-6792-CB4C-AC95-2811D395B976}"/>
              </a:ext>
            </a:extLst>
          </p:cNvPr>
          <p:cNvSpPr/>
          <p:nvPr/>
        </p:nvSpPr>
        <p:spPr>
          <a:xfrm>
            <a:off x="11369967" y="2015067"/>
            <a:ext cx="44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https://github.com/mit-han-lab/proxylessnas</a:t>
            </a:r>
          </a:p>
        </p:txBody>
      </p:sp>
    </p:spTree>
    <p:extLst>
      <p:ext uri="{BB962C8B-B14F-4D97-AF65-F5344CB8AC3E}">
        <p14:creationId xmlns:p14="http://schemas.microsoft.com/office/powerpoint/2010/main" val="126603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DD9FF3-53D0-A648-9828-74558C6A7B08}"/>
              </a:ext>
            </a:extLst>
          </p:cNvPr>
          <p:cNvSpPr txBox="1"/>
          <p:nvPr/>
        </p:nvSpPr>
        <p:spPr>
          <a:xfrm>
            <a:off x="1844982" y="1003713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3.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ProxylessNas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2BE35-390E-6A40-8ADA-875BFDF0A301}"/>
              </a:ext>
            </a:extLst>
          </p:cNvPr>
          <p:cNvSpPr txBox="1"/>
          <p:nvPr/>
        </p:nvSpPr>
        <p:spPr>
          <a:xfrm>
            <a:off x="1844982" y="2207601"/>
            <a:ext cx="344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 사용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01A17-9F75-C748-AB32-78A02BF82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70" y="3017374"/>
            <a:ext cx="11925300" cy="16259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4BE8C1-A8A0-474A-8BD5-56220E175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806" y="5003549"/>
            <a:ext cx="11362971" cy="27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5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2A980D-3F3B-5541-9BA3-D984D1A86AC6}"/>
              </a:ext>
            </a:extLst>
          </p:cNvPr>
          <p:cNvSpPr txBox="1"/>
          <p:nvPr/>
        </p:nvSpPr>
        <p:spPr>
          <a:xfrm>
            <a:off x="1901952" y="1085850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4.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EfficientNet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1EEE99-37F1-9D4E-BEC6-91CC9FBE6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29" y="2110652"/>
            <a:ext cx="10655300" cy="570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EFA5D5-CD71-5944-8A7B-22B642A72B08}"/>
              </a:ext>
            </a:extLst>
          </p:cNvPr>
          <p:cNvSpPr txBox="1"/>
          <p:nvPr/>
        </p:nvSpPr>
        <p:spPr>
          <a:xfrm>
            <a:off x="12349208" y="2726266"/>
            <a:ext cx="470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모델을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Scaling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할 때 고려하는 세 가지 요소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</a:p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필터크기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layer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깊이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3.input_image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해상도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A7A3D-EF80-F242-8215-E29A9B5AF0CB}"/>
              </a:ext>
            </a:extLst>
          </p:cNvPr>
          <p:cNvSpPr txBox="1"/>
          <p:nvPr/>
        </p:nvSpPr>
        <p:spPr>
          <a:xfrm>
            <a:off x="12453383" y="4578543"/>
            <a:ext cx="4285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각각 </a:t>
            </a:r>
            <a:endParaRPr kumimoji="1" lang="en-US" altLang="ko-Kore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 algn="ctr">
              <a:buAutoNum type="arabicPeriod"/>
            </a:pP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width scaling </a:t>
            </a:r>
          </a:p>
          <a:p>
            <a:pPr marL="457200" indent="-457200" algn="ctr">
              <a:buAutoNum type="arabicPeriod"/>
            </a:pP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depth scaling </a:t>
            </a:r>
          </a:p>
          <a:p>
            <a:pPr algn="ctr"/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resolution scaling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 대응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E9EF5-28FD-7A4B-83D6-A05B6FC61E22}"/>
              </a:ext>
            </a:extLst>
          </p:cNvPr>
          <p:cNvSpPr txBox="1"/>
          <p:nvPr/>
        </p:nvSpPr>
        <p:spPr>
          <a:xfrm>
            <a:off x="12349208" y="6700019"/>
            <a:ext cx="4285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Depth scaling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해준 대표적인 예가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Resnet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이고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Width scaling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해준 대표적인 예가 </a:t>
            </a:r>
            <a:r>
              <a:rPr kumimoji="1" lang="en-US" altLang="ko-Kore-KR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Mobilnet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E34C9-8557-2447-80DC-DDC4CC255145}"/>
              </a:ext>
            </a:extLst>
          </p:cNvPr>
          <p:cNvSpPr txBox="1"/>
          <p:nvPr/>
        </p:nvSpPr>
        <p:spPr>
          <a:xfrm>
            <a:off x="5522976" y="9113144"/>
            <a:ext cx="1161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 err="1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Efficientnet</a:t>
            </a:r>
            <a:r>
              <a:rPr kumimoji="1" lang="ko-Kore-KR" altLang="en-US" sz="24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핵심 아이디어는 이 세 가지 스케일링을 동시에 고려하는 것</a:t>
            </a:r>
            <a:r>
              <a:rPr kumimoji="1" lang="en-US" altLang="ko-Kore-KR" sz="24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r>
              <a:rPr kumimoji="1" lang="ko-Kore-KR" altLang="en-US" sz="24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입니다</a:t>
            </a:r>
            <a:r>
              <a:rPr kumimoji="1" lang="en-US" altLang="ko-Kore-KR" sz="24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solidFill>
                <a:srgbClr val="00B05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D92BA-8149-FE43-BA42-E80FECBCDA2A}"/>
              </a:ext>
            </a:extLst>
          </p:cNvPr>
          <p:cNvSpPr txBox="1"/>
          <p:nvPr/>
        </p:nvSpPr>
        <p:spPr>
          <a:xfrm>
            <a:off x="1507029" y="8379994"/>
            <a:ext cx="1563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Model scaling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의한 성능향상은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baseline network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매우 의존적이어서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baseline network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설정하는 데에는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NAS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사용합니다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0FD42D-E5E8-2742-B7D9-82CBE646321A}"/>
              </a:ext>
            </a:extLst>
          </p:cNvPr>
          <p:cNvSpPr/>
          <p:nvPr/>
        </p:nvSpPr>
        <p:spPr>
          <a:xfrm>
            <a:off x="6975501" y="1412277"/>
            <a:ext cx="4711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ighlight>
                  <a:srgbClr val="FFFF00"/>
                </a:highlight>
              </a:rPr>
              <a:t>논문 출처</a:t>
            </a:r>
            <a:r>
              <a:rPr lang="ko-Kore-KR" altLang="en-US" dirty="0"/>
              <a:t> https://arxiv.org/pdf/1905.11946.pdf</a:t>
            </a:r>
          </a:p>
        </p:txBody>
      </p:sp>
    </p:spTree>
    <p:extLst>
      <p:ext uri="{BB962C8B-B14F-4D97-AF65-F5344CB8AC3E}">
        <p14:creationId xmlns:p14="http://schemas.microsoft.com/office/powerpoint/2010/main" val="8116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55753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7D4783-DB5E-5249-BAB4-78D53745A958}"/>
              </a:ext>
            </a:extLst>
          </p:cNvPr>
          <p:cNvSpPr txBox="1"/>
          <p:nvPr/>
        </p:nvSpPr>
        <p:spPr>
          <a:xfrm>
            <a:off x="1901952" y="1085850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4.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EfficientNet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1C22056-9B4A-4142-90A5-B556E123F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40" y="2928475"/>
            <a:ext cx="68199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CFF2E-B4F5-F640-8469-F221735F7580}"/>
              </a:ext>
            </a:extLst>
          </p:cNvPr>
          <p:cNvSpPr txBox="1"/>
          <p:nvPr/>
        </p:nvSpPr>
        <p:spPr>
          <a:xfrm>
            <a:off x="2237803" y="2155144"/>
            <a:ext cx="635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Compound Scaling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0F3EA-7A7C-CE49-9040-8D243AC95FED}"/>
              </a:ext>
            </a:extLst>
          </p:cNvPr>
          <p:cNvSpPr txBox="1"/>
          <p:nvPr/>
        </p:nvSpPr>
        <p:spPr>
          <a:xfrm>
            <a:off x="4539108" y="6078586"/>
            <a:ext cx="704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베타와 감마는 왜 제곱일까요</a:t>
            </a:r>
            <a:r>
              <a:rPr kumimoji="1" lang="en-US" altLang="ko-Kore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6AD1-EF68-4647-8DA1-C412E6F8E81C}"/>
              </a:ext>
            </a:extLst>
          </p:cNvPr>
          <p:cNvSpPr txBox="1"/>
          <p:nvPr/>
        </p:nvSpPr>
        <p:spPr>
          <a:xfrm>
            <a:off x="6800059" y="5172662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황금</a:t>
            </a:r>
            <a:r>
              <a:rPr kumimoji="1"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비율</a:t>
            </a:r>
            <a:endParaRPr kumimoji="1" lang="ko-Kore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5" name="그림 1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83CAC7D-1725-5A4F-BF07-4D4B8D03A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65" y="1270006"/>
            <a:ext cx="7200900" cy="6629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D332C8-DF69-4E4D-959D-A44790A49719}"/>
              </a:ext>
            </a:extLst>
          </p:cNvPr>
          <p:cNvSpPr txBox="1"/>
          <p:nvPr/>
        </p:nvSpPr>
        <p:spPr>
          <a:xfrm>
            <a:off x="2442767" y="8567269"/>
            <a:ext cx="614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B0 :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가장 가벼운 모델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B3C8D-2FC7-1C4A-AF7F-0320A212BE03}"/>
              </a:ext>
            </a:extLst>
          </p:cNvPr>
          <p:cNvSpPr txBox="1"/>
          <p:nvPr/>
        </p:nvSpPr>
        <p:spPr>
          <a:xfrm>
            <a:off x="8120859" y="8611875"/>
            <a:ext cx="897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성능을 높이고 싶으면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B4~B7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95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E139AD-19DA-FD41-9BE4-1D777B804470}"/>
              </a:ext>
            </a:extLst>
          </p:cNvPr>
          <p:cNvSpPr txBox="1"/>
          <p:nvPr/>
        </p:nvSpPr>
        <p:spPr>
          <a:xfrm>
            <a:off x="1901952" y="1085850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4.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EfficientNet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AA17B-E1BF-054F-A278-0917CF8DE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8" y="2570643"/>
            <a:ext cx="7532232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5576E-A40E-0E40-981F-35B9338265C6}"/>
              </a:ext>
            </a:extLst>
          </p:cNvPr>
          <p:cNvSpPr txBox="1"/>
          <p:nvPr/>
        </p:nvSpPr>
        <p:spPr>
          <a:xfrm>
            <a:off x="6781800" y="1311924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DD5AB9-8F28-2B4E-92A2-2A50DF667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5" y="3512283"/>
            <a:ext cx="8560685" cy="49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78A5F0-0D63-7E41-A82A-183DD73E0C9A}"/>
              </a:ext>
            </a:extLst>
          </p:cNvPr>
          <p:cNvSpPr txBox="1"/>
          <p:nvPr/>
        </p:nvSpPr>
        <p:spPr>
          <a:xfrm>
            <a:off x="2414016" y="1078992"/>
            <a:ext cx="404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목차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B5107-EC5F-3448-ABB9-AF88C9B29CFE}"/>
              </a:ext>
            </a:extLst>
          </p:cNvPr>
          <p:cNvSpPr txBox="1"/>
          <p:nvPr/>
        </p:nvSpPr>
        <p:spPr>
          <a:xfrm>
            <a:off x="2395728" y="225777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4738F-CF6D-844E-A09D-A1E92BDFD26B}"/>
              </a:ext>
            </a:extLst>
          </p:cNvPr>
          <p:cNvSpPr txBox="1"/>
          <p:nvPr/>
        </p:nvSpPr>
        <p:spPr>
          <a:xfrm>
            <a:off x="2395728" y="3543406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2.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ResNet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A5671-FCA1-FD4F-B7D1-8C134527DFCA}"/>
              </a:ext>
            </a:extLst>
          </p:cNvPr>
          <p:cNvSpPr txBox="1"/>
          <p:nvPr/>
        </p:nvSpPr>
        <p:spPr>
          <a:xfrm>
            <a:off x="2414016" y="6162832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4.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EfficientNet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99E83-B7F1-D84C-A4DC-67E7689B1EB9}"/>
              </a:ext>
            </a:extLst>
          </p:cNvPr>
          <p:cNvSpPr txBox="1"/>
          <p:nvPr/>
        </p:nvSpPr>
        <p:spPr>
          <a:xfrm>
            <a:off x="2395728" y="4775613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3.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ProxylessNas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25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E139AD-19DA-FD41-9BE4-1D777B804470}"/>
              </a:ext>
            </a:extLst>
          </p:cNvPr>
          <p:cNvSpPr txBox="1"/>
          <p:nvPr/>
        </p:nvSpPr>
        <p:spPr>
          <a:xfrm>
            <a:off x="1901952" y="1085850"/>
            <a:ext cx="724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4.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EfficientNet</a:t>
            </a:r>
            <a:endParaRPr kumimoji="1" lang="ko-Kore-KR" alt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5576E-A40E-0E40-981F-35B9338265C6}"/>
              </a:ext>
            </a:extLst>
          </p:cNvPr>
          <p:cNvSpPr txBox="1"/>
          <p:nvPr/>
        </p:nvSpPr>
        <p:spPr>
          <a:xfrm>
            <a:off x="6462823" y="1311924"/>
            <a:ext cx="357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 사용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963B3C-FC31-D041-97E5-BA3557107EFA}"/>
              </a:ext>
            </a:extLst>
          </p:cNvPr>
          <p:cNvSpPr/>
          <p:nvPr/>
        </p:nvSpPr>
        <p:spPr>
          <a:xfrm>
            <a:off x="2088732" y="2155380"/>
            <a:ext cx="498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github.com</a:t>
            </a:r>
            <a:r>
              <a:rPr lang="en" altLang="ko-Kore-KR" dirty="0"/>
              <a:t>/</a:t>
            </a:r>
            <a:r>
              <a:rPr lang="en" altLang="ko-Kore-KR" dirty="0" err="1"/>
              <a:t>lukemelas</a:t>
            </a:r>
            <a:r>
              <a:rPr lang="en" altLang="ko-Kore-KR" dirty="0"/>
              <a:t>/</a:t>
            </a:r>
            <a:r>
              <a:rPr lang="en" altLang="ko-Kore-KR" dirty="0" err="1"/>
              <a:t>EfficientNet-PyTorch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1896BF-B00C-FB42-B182-E6254336A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32" y="4350099"/>
            <a:ext cx="12382500" cy="1206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7C508C-784C-3048-9403-EF89ECABB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05" y="2599820"/>
            <a:ext cx="9194800" cy="787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BC40CB-FEA1-EB43-AAC9-3B254A529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55" y="6533209"/>
            <a:ext cx="12801600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57265F-3919-DF45-8C45-37824042E5F2}"/>
              </a:ext>
            </a:extLst>
          </p:cNvPr>
          <p:cNvSpPr txBox="1"/>
          <p:nvPr/>
        </p:nvSpPr>
        <p:spPr>
          <a:xfrm>
            <a:off x="11548129" y="2745211"/>
            <a:ext cx="459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pip -&gt; !pip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59C57-FEFF-4147-A49C-E520CB3B7E05}"/>
              </a:ext>
            </a:extLst>
          </p:cNvPr>
          <p:cNvSpPr txBox="1"/>
          <p:nvPr/>
        </p:nvSpPr>
        <p:spPr>
          <a:xfrm>
            <a:off x="7208874" y="4728001"/>
            <a:ext cx="3870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02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2BDD1E-D2C1-BB4D-B361-913E42EB086E}"/>
              </a:ext>
            </a:extLst>
          </p:cNvPr>
          <p:cNvSpPr txBox="1"/>
          <p:nvPr/>
        </p:nvSpPr>
        <p:spPr>
          <a:xfrm>
            <a:off x="6399311" y="132453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논문출처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18FE-9BCE-FA43-A57E-9FE5ABAC6749}"/>
              </a:ext>
            </a:extLst>
          </p:cNvPr>
          <p:cNvSpPr txBox="1"/>
          <p:nvPr/>
        </p:nvSpPr>
        <p:spPr>
          <a:xfrm>
            <a:off x="2003842" y="127837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CE0B6-ACDD-6045-B8FC-E44296B5FEF1}"/>
              </a:ext>
            </a:extLst>
          </p:cNvPr>
          <p:cNvSpPr txBox="1"/>
          <p:nvPr/>
        </p:nvSpPr>
        <p:spPr>
          <a:xfrm>
            <a:off x="-424543" y="2494024"/>
            <a:ext cx="1172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2014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년도에 가장 좋은 성적을 냈던 모델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4F66-6149-BC44-8F88-CEF70755A5D1}"/>
              </a:ext>
            </a:extLst>
          </p:cNvPr>
          <p:cNvSpPr txBox="1"/>
          <p:nvPr/>
        </p:nvSpPr>
        <p:spPr>
          <a:xfrm>
            <a:off x="8719458" y="2494024"/>
            <a:ext cx="822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인셉션 모듈이라는 블록을 가지고 있어서 인셉션 네트워크라고 불리기도 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3444C6-32A3-8D4A-85C2-2502E9607DDB}"/>
              </a:ext>
            </a:extLst>
          </p:cNvPr>
          <p:cNvSpPr/>
          <p:nvPr/>
        </p:nvSpPr>
        <p:spPr>
          <a:xfrm>
            <a:off x="6399311" y="1816915"/>
            <a:ext cx="37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6"/>
              </a:rPr>
              <a:t>https://arxiv.org/pdf/1409.4842v1.pdf</a:t>
            </a:r>
            <a:endParaRPr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A5B6FA-26BE-3644-B1BE-397D049CC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05" y="3401898"/>
            <a:ext cx="3108244" cy="6262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D6E5D0-232F-C541-9F95-E845E140B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83" y="3447089"/>
            <a:ext cx="3554768" cy="58570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6509FB-8A65-DF46-9E5B-7E483B16E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827" y="3325021"/>
            <a:ext cx="3539404" cy="47791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15F7B3-8264-B041-8A21-DF9EFEA102B2}"/>
              </a:ext>
            </a:extLst>
          </p:cNvPr>
          <p:cNvSpPr txBox="1"/>
          <p:nvPr/>
        </p:nvSpPr>
        <p:spPr>
          <a:xfrm>
            <a:off x="12077460" y="7100836"/>
            <a:ext cx="4742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인셉션 모듈은 어떤 부분일까요</a:t>
            </a:r>
            <a:r>
              <a:rPr kumimoji="1" lang="en-US" altLang="ko-Kore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D32E61-7053-214C-8A53-618A2F27822F}"/>
              </a:ext>
            </a:extLst>
          </p:cNvPr>
          <p:cNvSpPr txBox="1"/>
          <p:nvPr/>
        </p:nvSpPr>
        <p:spPr>
          <a:xfrm>
            <a:off x="12499538" y="4837429"/>
            <a:ext cx="3316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반복되는 부분</a:t>
            </a:r>
          </a:p>
        </p:txBody>
      </p:sp>
    </p:spTree>
    <p:extLst>
      <p:ext uri="{BB962C8B-B14F-4D97-AF65-F5344CB8AC3E}">
        <p14:creationId xmlns:p14="http://schemas.microsoft.com/office/powerpoint/2010/main" val="39185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5C6E08-0659-244A-AB33-5DDB7F758C5D}"/>
              </a:ext>
            </a:extLst>
          </p:cNvPr>
          <p:cNvSpPr txBox="1"/>
          <p:nvPr/>
        </p:nvSpPr>
        <p:spPr>
          <a:xfrm>
            <a:off x="2003842" y="127837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4BDDE4-06FD-F54D-9B36-C4364565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842" y="2186195"/>
            <a:ext cx="14083399" cy="468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C9DD3-73B9-4A4F-BF68-4AA6475E5400}"/>
              </a:ext>
            </a:extLst>
          </p:cNvPr>
          <p:cNvSpPr txBox="1"/>
          <p:nvPr/>
        </p:nvSpPr>
        <p:spPr>
          <a:xfrm>
            <a:off x="1507029" y="6951983"/>
            <a:ext cx="189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필기</a:t>
            </a:r>
          </a:p>
        </p:txBody>
      </p:sp>
    </p:spTree>
    <p:extLst>
      <p:ext uri="{BB962C8B-B14F-4D97-AF65-F5344CB8AC3E}">
        <p14:creationId xmlns:p14="http://schemas.microsoft.com/office/powerpoint/2010/main" val="241409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02D8A3-9ABA-7848-A56F-FA0F0C269821}"/>
              </a:ext>
            </a:extLst>
          </p:cNvPr>
          <p:cNvSpPr txBox="1"/>
          <p:nvPr/>
        </p:nvSpPr>
        <p:spPr>
          <a:xfrm>
            <a:off x="2003842" y="1070320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EE612-02BF-3647-A500-74F4987064FE}"/>
              </a:ext>
            </a:extLst>
          </p:cNvPr>
          <p:cNvSpPr txBox="1"/>
          <p:nvPr/>
        </p:nvSpPr>
        <p:spPr>
          <a:xfrm>
            <a:off x="2275526" y="2002823"/>
            <a:ext cx="13827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합성곱의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2E927-A819-2A4C-8734-52E2346458B8}"/>
              </a:ext>
            </a:extLst>
          </p:cNvPr>
          <p:cNvSpPr txBox="1"/>
          <p:nvPr/>
        </p:nvSpPr>
        <p:spPr>
          <a:xfrm>
            <a:off x="2600990" y="2839348"/>
            <a:ext cx="1317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합성곱은 이미지의 가로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세로 기준으로 하나의 픽셀을 입력으로 받습니다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하지만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채널의 관점에서는 채널의 갯수만큼의 입력을 받아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채널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높이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너비가 각각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 결과를 생성합니다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목표 채널 수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필터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갯수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만큼 반복합니다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646EF-02FA-B94C-8794-37E8615AB488}"/>
              </a:ext>
            </a:extLst>
          </p:cNvPr>
          <p:cNvSpPr txBox="1"/>
          <p:nvPr/>
        </p:nvSpPr>
        <p:spPr>
          <a:xfrm>
            <a:off x="1976951" y="4129553"/>
            <a:ext cx="1493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따라서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합성곱은 입력 채널과 결과 채널간의 </a:t>
            </a:r>
            <a:r>
              <a:rPr kumimoji="1" lang="ko-Kore-KR" altLang="en-US" sz="2400" dirty="0"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완전연결 네트워크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9EE31-025C-6B47-935F-54A0A538FBFF}"/>
              </a:ext>
            </a:extLst>
          </p:cNvPr>
          <p:cNvSpPr txBox="1"/>
          <p:nvPr/>
        </p:nvSpPr>
        <p:spPr>
          <a:xfrm>
            <a:off x="3406571" y="4717043"/>
            <a:ext cx="1207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채널의 수가 줄어들게 설계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 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입력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텐서를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채널 방향으로 압축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F6258-83C8-B04F-8B13-348EFCD7F99A}"/>
              </a:ext>
            </a:extLst>
          </p:cNvPr>
          <p:cNvSpPr txBox="1"/>
          <p:nvPr/>
        </p:nvSpPr>
        <p:spPr>
          <a:xfrm>
            <a:off x="2235807" y="5533744"/>
            <a:ext cx="1433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예를 들어 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28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 채널에서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256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 채널로 늘어나는 연산을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128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 채널을 가진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input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1x1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합성곱을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통해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32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개로 줄이고 다시 다른 </a:t>
            </a:r>
            <a:r>
              <a:rPr kumimoji="1"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연산을 통해 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256</a:t>
            </a:r>
            <a:r>
              <a:rPr kumimoji="1"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개로 늘립니다</a:t>
            </a:r>
            <a:r>
              <a:rPr kumimoji="1"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8E8D-231A-AF44-9C77-788E3D261414}"/>
              </a:ext>
            </a:extLst>
          </p:cNvPr>
          <p:cNvSpPr txBox="1"/>
          <p:nvPr/>
        </p:nvSpPr>
        <p:spPr>
          <a:xfrm>
            <a:off x="4161800" y="6548053"/>
            <a:ext cx="1068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합성곱 연산의 특성을 이용한 이 방법이 메모리 효율을 증가시킨다고 합니다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C45A3-D5FA-3A43-9ED7-FAD9B7109A12}"/>
              </a:ext>
            </a:extLst>
          </p:cNvPr>
          <p:cNvSpPr txBox="1"/>
          <p:nvPr/>
        </p:nvSpPr>
        <p:spPr>
          <a:xfrm>
            <a:off x="2275526" y="7181850"/>
            <a:ext cx="188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solidFill>
                  <a:srgbClr val="6C73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필기 </a:t>
            </a:r>
          </a:p>
        </p:txBody>
      </p:sp>
    </p:spTree>
    <p:extLst>
      <p:ext uri="{BB962C8B-B14F-4D97-AF65-F5344CB8AC3E}">
        <p14:creationId xmlns:p14="http://schemas.microsoft.com/office/powerpoint/2010/main" val="161811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DE3B9A-DE26-164B-A644-3EA51927DF41}"/>
              </a:ext>
            </a:extLst>
          </p:cNvPr>
          <p:cNvSpPr txBox="1"/>
          <p:nvPr/>
        </p:nvSpPr>
        <p:spPr>
          <a:xfrm>
            <a:off x="2003842" y="1070320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E88AA1-9232-6747-B9BD-451BF7D6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805" y="2617696"/>
            <a:ext cx="2508250" cy="6231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9903E-3A96-014A-B291-7FD1E25452C7}"/>
              </a:ext>
            </a:extLst>
          </p:cNvPr>
          <p:cNvSpPr txBox="1"/>
          <p:nvPr/>
        </p:nvSpPr>
        <p:spPr>
          <a:xfrm>
            <a:off x="6678930" y="1070319"/>
            <a:ext cx="380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보조 분류기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56850-FEF4-DD46-BE7F-3403801EA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805" y="2355248"/>
            <a:ext cx="2508251" cy="649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84719-0DAE-B348-AE33-AEAD1FFE78E0}"/>
              </a:ext>
            </a:extLst>
          </p:cNvPr>
          <p:cNvSpPr txBox="1"/>
          <p:nvPr/>
        </p:nvSpPr>
        <p:spPr>
          <a:xfrm>
            <a:off x="8235510" y="3081397"/>
            <a:ext cx="78889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대부분의 분류 모델에는 분류기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ore-KR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Softmax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맨 마지막에만 있습니다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그런데 구글 네트워크는 중간 중간에 보조 분류기를 두었습니다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1937E-55B7-3A4C-A172-9A6A3E1D3561}"/>
              </a:ext>
            </a:extLst>
          </p:cNvPr>
          <p:cNvSpPr txBox="1"/>
          <p:nvPr/>
        </p:nvSpPr>
        <p:spPr>
          <a:xfrm>
            <a:off x="8218806" y="5711544"/>
            <a:ext cx="83250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모델이 깊어지면서 마지막의 분류기에서 발생한 손실이 입력 부분까지 도달하지 않는 현상이 발생합니다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(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기울기 소실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보완하기 위해 보조 분류기를 두는 것입니다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73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4D1D7E-B55C-8842-A711-4215E938472E}"/>
              </a:ext>
            </a:extLst>
          </p:cNvPr>
          <p:cNvSpPr txBox="1"/>
          <p:nvPr/>
        </p:nvSpPr>
        <p:spPr>
          <a:xfrm>
            <a:off x="2003842" y="1070320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1.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GoogleNet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3B3A2-CE62-664B-9191-C33DE76E7807}"/>
              </a:ext>
            </a:extLst>
          </p:cNvPr>
          <p:cNvSpPr txBox="1"/>
          <p:nvPr/>
        </p:nvSpPr>
        <p:spPr>
          <a:xfrm>
            <a:off x="1910669" y="2646734"/>
            <a:ext cx="415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 사용하기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21A01-AF8C-D248-BA1D-396C291366EB}"/>
              </a:ext>
            </a:extLst>
          </p:cNvPr>
          <p:cNvSpPr txBox="1"/>
          <p:nvPr/>
        </p:nvSpPr>
        <p:spPr>
          <a:xfrm>
            <a:off x="1548244" y="4289057"/>
            <a:ext cx="4882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Pretrained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란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B99B5D-2E02-E44D-AFFF-70D57BD7B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80" y="2352319"/>
            <a:ext cx="8516172" cy="1360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CFFD7A-CD36-E947-9692-DD0BBC5BF210}"/>
              </a:ext>
            </a:extLst>
          </p:cNvPr>
          <p:cNvSpPr txBox="1"/>
          <p:nvPr/>
        </p:nvSpPr>
        <p:spPr>
          <a:xfrm>
            <a:off x="1537708" y="8486496"/>
            <a:ext cx="100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더 자세한 모델 코드를 원하시면 아래 링크를 참고해주세요</a:t>
            </a:r>
            <a:r>
              <a:rPr kumimoji="1" lang="en-US" altLang="ko-Kore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ko-Kore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50AC6F-54D3-2448-85E3-CEB78727C1C3}"/>
              </a:ext>
            </a:extLst>
          </p:cNvPr>
          <p:cNvSpPr/>
          <p:nvPr/>
        </p:nvSpPr>
        <p:spPr>
          <a:xfrm>
            <a:off x="2628652" y="8911979"/>
            <a:ext cx="8516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https://github.com/pytorch/vision/blob/master/torchvision/models/googlenet.py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6D7A65-33E1-8646-805E-640CA6705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903" y="4887100"/>
            <a:ext cx="11362971" cy="27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50748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652955-2AF8-F94C-9456-1DF17D06E940}"/>
              </a:ext>
            </a:extLst>
          </p:cNvPr>
          <p:cNvSpPr txBox="1"/>
          <p:nvPr/>
        </p:nvSpPr>
        <p:spPr>
          <a:xfrm>
            <a:off x="2072999" y="117672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2.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ResNet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359A2-BFA2-054C-9D39-9D34140032A5}"/>
              </a:ext>
            </a:extLst>
          </p:cNvPr>
          <p:cNvSpPr txBox="1"/>
          <p:nvPr/>
        </p:nvSpPr>
        <p:spPr>
          <a:xfrm>
            <a:off x="3249020" y="2443815"/>
            <a:ext cx="1219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네트워크를 얼마나 깊게 쌓을 수 있을까요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3212B-64D8-B340-8803-8F56E7C3BC2D}"/>
              </a:ext>
            </a:extLst>
          </p:cNvPr>
          <p:cNvSpPr txBox="1"/>
          <p:nvPr/>
        </p:nvSpPr>
        <p:spPr>
          <a:xfrm>
            <a:off x="2072999" y="3491133"/>
            <a:ext cx="14549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네트워크를 쌓다보니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너무 깊은 모델의 성능이 얕은 모델의 성능보다 떨어진다는 점이 발견되었습니다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C99C7-8C66-BC4D-8A47-687AFEC56B57}"/>
              </a:ext>
            </a:extLst>
          </p:cNvPr>
          <p:cNvSpPr txBox="1"/>
          <p:nvPr/>
        </p:nvSpPr>
        <p:spPr>
          <a:xfrm>
            <a:off x="1727559" y="5530064"/>
            <a:ext cx="1404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해결하기 위한 모델이 바로 </a:t>
            </a:r>
            <a:r>
              <a:rPr kumimoji="1" lang="en-US" altLang="ko-Kore-KR" sz="4000" dirty="0" err="1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ResNet</a:t>
            </a:r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입니다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5EFFAA-B3DA-CF4A-BDE4-11C03E717A92}"/>
              </a:ext>
            </a:extLst>
          </p:cNvPr>
          <p:cNvSpPr/>
          <p:nvPr/>
        </p:nvSpPr>
        <p:spPr>
          <a:xfrm>
            <a:off x="7650202" y="1407555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6"/>
              </a:rPr>
              <a:t>https://arxiv.org/pdf/1512.03385.pdf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C96967-1D55-BF44-84B3-3447AAA34C7D}"/>
              </a:ext>
            </a:extLst>
          </p:cNvPr>
          <p:cNvSpPr txBox="1"/>
          <p:nvPr/>
        </p:nvSpPr>
        <p:spPr>
          <a:xfrm>
            <a:off x="4993745" y="1407555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논문 출처</a:t>
            </a:r>
            <a:r>
              <a:rPr kumimoji="1" lang="en-US" altLang="ko-Kore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endParaRPr kumimoji="1" lang="ko-Kore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2AFBA-673E-364F-A2DF-C855C66B5F3B}"/>
              </a:ext>
            </a:extLst>
          </p:cNvPr>
          <p:cNvSpPr txBox="1"/>
          <p:nvPr/>
        </p:nvSpPr>
        <p:spPr>
          <a:xfrm>
            <a:off x="3586840" y="6767256"/>
            <a:ext cx="11000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방법으로 </a:t>
            </a:r>
            <a:r>
              <a:rPr kumimoji="1" lang="en-US" altLang="ko-Kore-KR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ResNet</a:t>
            </a:r>
            <a:r>
              <a:rPr kumimoji="1" lang="ko-Kore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</a:t>
            </a:r>
            <a:r>
              <a:rPr kumimoji="1" lang="en-US" altLang="ko-Kore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015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년도 </a:t>
            </a:r>
            <a:r>
              <a:rPr kumimoji="1" lang="ko-KR" altLang="en-US" sz="4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이미지넷</a:t>
            </a:r>
            <a:r>
              <a:rPr kumimoji="1"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대회에서 우승했다고 합니다</a:t>
            </a:r>
            <a:r>
              <a:rPr kumimoji="1" lang="en-US" altLang="ko-KR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kumimoji="1" lang="ko-Kore-KR" altLang="en-US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1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D087E8-91DF-2347-B520-C5253F8626C6}"/>
              </a:ext>
            </a:extLst>
          </p:cNvPr>
          <p:cNvSpPr txBox="1"/>
          <p:nvPr/>
        </p:nvSpPr>
        <p:spPr>
          <a:xfrm>
            <a:off x="2072999" y="1176723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2. </a:t>
            </a:r>
            <a:r>
              <a:rPr kumimoji="1" lang="en-US" altLang="ko-KR" sz="48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ResNet</a:t>
            </a:r>
            <a:r>
              <a:rPr kumimoji="1" lang="en-US" altLang="ko-KR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kumimoji="1" lang="ko-Kore-KR" alt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C67C2B-B1E6-6345-B7E4-2B5BFC34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54" y="3466661"/>
            <a:ext cx="6743301" cy="4288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C9E68-11A4-554E-A589-1BAC8530FB79}"/>
              </a:ext>
            </a:extLst>
          </p:cNvPr>
          <p:cNvSpPr txBox="1"/>
          <p:nvPr/>
        </p:nvSpPr>
        <p:spPr>
          <a:xfrm>
            <a:off x="1507029" y="2305577"/>
            <a:ext cx="1312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ResNet</a:t>
            </a:r>
            <a:r>
              <a:rPr kumimoji="1" lang="ko-Kore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핵심특징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 </a:t>
            </a:r>
            <a:r>
              <a:rPr kumimoji="1" lang="ko-Kore-KR" altLang="en-US" sz="4000" dirty="0">
                <a:solidFill>
                  <a:srgbClr val="00B0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잔차학습</a:t>
            </a:r>
            <a:r>
              <a:rPr kumimoji="1" lang="en-US" altLang="ko-Kore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residual learning)</a:t>
            </a:r>
            <a:endParaRPr kumimoji="1" lang="ko-Kore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6EC7B-9016-0C45-AEAB-F066142D2CFC}"/>
              </a:ext>
            </a:extLst>
          </p:cNvPr>
          <p:cNvSpPr txBox="1"/>
          <p:nvPr/>
        </p:nvSpPr>
        <p:spPr>
          <a:xfrm>
            <a:off x="8547955" y="3609048"/>
            <a:ext cx="7340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잔차학습 블록은 이전 단계에서 뽑았던 특성들을 변형하지 않고 그대로 더해서 전달합니다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0BA8F-9C63-FC43-B0B3-8C88EB4C331E}"/>
              </a:ext>
            </a:extLst>
          </p:cNvPr>
          <p:cNvSpPr txBox="1"/>
          <p:nvPr/>
        </p:nvSpPr>
        <p:spPr>
          <a:xfrm>
            <a:off x="8530325" y="5314201"/>
            <a:ext cx="76377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때문에 입력 단에 가까운 곳에서 뽑은 단순한 특징과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뒷부분에서 뽑은 복잡한 특징 모두 학습에 사용한다는 장점을 가지고 있습니다</a:t>
            </a:r>
            <a:r>
              <a:rPr kumimoji="1" lang="en-US" altLang="ko-Kore-KR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13215-09AF-8F41-85D7-2254A54AA5C8}"/>
              </a:ext>
            </a:extLst>
          </p:cNvPr>
          <p:cNvSpPr txBox="1"/>
          <p:nvPr/>
        </p:nvSpPr>
        <p:spPr>
          <a:xfrm>
            <a:off x="7360275" y="7742892"/>
            <a:ext cx="9715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또한 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identity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그저 더하는 연산은 역전파 계산할 때 기울기가 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이기 때문에 손실이 줄어들지 않고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모델의 앞부분까지 잘 전파됩니다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kumimoji="1" lang="en-US" altLang="ko-Kore-KR" sz="2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Googlenet</a:t>
            </a:r>
            <a:r>
              <a:rPr kumimoji="1" lang="ko-Kore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 배운 보조분류기가 굳이 필요 없게 되는 것이지요</a:t>
            </a:r>
            <a:r>
              <a:rPr kumimoji="1" lang="en-US" altLang="ko-Kore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endParaRPr kumimoji="1" lang="ko-Kore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5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800" dirty="0" smtClean="0">
            <a:latin typeface="여기어때 잘난체 OTF" panose="020B0600000101010101" pitchFamily="34" charset="-127"/>
            <a:ea typeface="여기어때 잘난체 OTF" panose="020B060000010101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DF6988820453841878AA498A54D22D4" ma:contentTypeVersion="4" ma:contentTypeDescription="새 문서를 만듭니다." ma:contentTypeScope="" ma:versionID="3398846984e13eaf60f809900fa93703">
  <xsd:schema xmlns:xsd="http://www.w3.org/2001/XMLSchema" xmlns:xs="http://www.w3.org/2001/XMLSchema" xmlns:p="http://schemas.microsoft.com/office/2006/metadata/properties" xmlns:ns3="cfad2d39-229b-4e4c-9964-e1fb1147db54" targetNamespace="http://schemas.microsoft.com/office/2006/metadata/properties" ma:root="true" ma:fieldsID="afcddeb3b4df4553da9ee96b9ace6829" ns3:_="">
    <xsd:import namespace="cfad2d39-229b-4e4c-9964-e1fb1147db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d2d39-229b-4e4c-9964-e1fb1147d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9B8DDE-0488-4556-9A71-1E6C1DD8BD28}">
  <ds:schemaRefs>
    <ds:schemaRef ds:uri="cfad2d39-229b-4e4c-9964-e1fb1147db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3024E7-12EA-4686-ABE5-68A0092DCB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A5BEAC-9BE3-427D-B664-5F76F632EAB7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fad2d39-229b-4e4c-9964-e1fb1147db5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8362</TotalTime>
  <Words>1003</Words>
  <Application>Microsoft Macintosh PowerPoint</Application>
  <PresentationFormat>사용자 지정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여기어때 잘난체 OTF</vt:lpstr>
      <vt:lpstr>Jalnan OTF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한영웅</cp:lastModifiedBy>
  <cp:revision>34</cp:revision>
  <dcterms:created xsi:type="dcterms:W3CDTF">2021-01-30T21:38:00Z</dcterms:created>
  <dcterms:modified xsi:type="dcterms:W3CDTF">2021-08-26T09:10:27Z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0x0101006DF6988820453841878AA498A54D22D4</vt:lpwstr>
  </property>
</Properties>
</file>